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2" r:id="rId3"/>
    <p:sldId id="273" r:id="rId4"/>
    <p:sldId id="267" r:id="rId5"/>
    <p:sldId id="274" r:id="rId6"/>
    <p:sldId id="259" r:id="rId7"/>
    <p:sldId id="270" r:id="rId8"/>
    <p:sldId id="271" r:id="rId9"/>
    <p:sldId id="269" r:id="rId10"/>
  </p:sldIdLst>
  <p:sldSz cx="12192000" cy="6858000"/>
  <p:notesSz cx="6858000" cy="9144000"/>
  <p:defaultTextStyle>
    <a:defPPr>
      <a:defRPr lang="de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100" d="100"/>
          <a:sy n="100" d="100"/>
        </p:scale>
        <p:origin x="990" y="3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4A293FC-603F-41C4-9C4F-797B89DF69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de-IT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0C8020A-A99B-4E69-B4BA-9434EF90C5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I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AF0A283-6BF0-44B4-8D3F-59C6BAE85F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76066-4186-4862-AB50-A88607003B24}" type="datetimeFigureOut">
              <a:rPr lang="de-IT" smtClean="0"/>
              <a:t>06/30/2022</a:t>
            </a:fld>
            <a:endParaRPr lang="de-I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59F9C90-F4ED-433D-87BB-DA2D628BB4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I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AF28068-08AF-4A6E-97DC-7F3EE91FF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FD3A9-5717-4320-A815-B8FF31CA34EB}" type="slidenum">
              <a:rPr lang="de-IT" smtClean="0"/>
              <a:t>‹Nr.›</a:t>
            </a:fld>
            <a:endParaRPr lang="de-IT"/>
          </a:p>
        </p:txBody>
      </p:sp>
    </p:spTree>
    <p:extLst>
      <p:ext uri="{BB962C8B-B14F-4D97-AF65-F5344CB8AC3E}">
        <p14:creationId xmlns:p14="http://schemas.microsoft.com/office/powerpoint/2010/main" val="37419359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0A497C-5FFB-467D-A15F-20CA4690F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IT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88EBCBF3-A041-4E5B-845E-C3D9D54940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I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B43E1A7-4FBB-40D9-A9A0-0564DFD558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76066-4186-4862-AB50-A88607003B24}" type="datetimeFigureOut">
              <a:rPr lang="de-IT" smtClean="0"/>
              <a:t>06/30/2022</a:t>
            </a:fld>
            <a:endParaRPr lang="de-I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3244C7B-6E6B-4C6E-B488-79C8511B3B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I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4335E66-EBBC-451A-9AB2-24AB17E43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FD3A9-5717-4320-A815-B8FF31CA34EB}" type="slidenum">
              <a:rPr lang="de-IT" smtClean="0"/>
              <a:t>‹Nr.›</a:t>
            </a:fld>
            <a:endParaRPr lang="de-IT"/>
          </a:p>
        </p:txBody>
      </p:sp>
    </p:spTree>
    <p:extLst>
      <p:ext uri="{BB962C8B-B14F-4D97-AF65-F5344CB8AC3E}">
        <p14:creationId xmlns:p14="http://schemas.microsoft.com/office/powerpoint/2010/main" val="4153189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643A3F24-6F2D-46C3-9A97-3EC979BEA3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de-IT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706463B5-A859-4354-AE18-69E1366363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I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BC68A53-F436-428A-9C76-75A28735AA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76066-4186-4862-AB50-A88607003B24}" type="datetimeFigureOut">
              <a:rPr lang="de-IT" smtClean="0"/>
              <a:t>06/30/2022</a:t>
            </a:fld>
            <a:endParaRPr lang="de-I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C3D9885-3139-483A-BD85-3A3DBF9D9A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I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FB1D1BB-1041-45C5-A7A9-2891BF449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FD3A9-5717-4320-A815-B8FF31CA34EB}" type="slidenum">
              <a:rPr lang="de-IT" smtClean="0"/>
              <a:t>‹Nr.›</a:t>
            </a:fld>
            <a:endParaRPr lang="de-IT"/>
          </a:p>
        </p:txBody>
      </p:sp>
    </p:spTree>
    <p:extLst>
      <p:ext uri="{BB962C8B-B14F-4D97-AF65-F5344CB8AC3E}">
        <p14:creationId xmlns:p14="http://schemas.microsoft.com/office/powerpoint/2010/main" val="17413300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5A50DE4-07B5-4B22-A769-C583035B4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I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61B93A-DF50-406E-B3FA-C0975916C5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I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BC6E57B-4A9A-4B10-8726-32CABB2D5B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76066-4186-4862-AB50-A88607003B24}" type="datetimeFigureOut">
              <a:rPr lang="de-IT" smtClean="0"/>
              <a:t>06/30/2022</a:t>
            </a:fld>
            <a:endParaRPr lang="de-I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80F1E8E-B848-4DDB-BCE6-6332E10D22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I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AB42B7A-FDB9-4B8F-A02B-B4D2A3C9D2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FD3A9-5717-4320-A815-B8FF31CA34EB}" type="slidenum">
              <a:rPr lang="de-IT" smtClean="0"/>
              <a:t>‹Nr.›</a:t>
            </a:fld>
            <a:endParaRPr lang="de-IT"/>
          </a:p>
        </p:txBody>
      </p:sp>
    </p:spTree>
    <p:extLst>
      <p:ext uri="{BB962C8B-B14F-4D97-AF65-F5344CB8AC3E}">
        <p14:creationId xmlns:p14="http://schemas.microsoft.com/office/powerpoint/2010/main" val="22522058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23D01B-7EA8-4579-AE4D-F7E1229B1D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de-I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B8AF898-A11A-4C06-B011-EF1F8539C1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3B89586-6BB0-4F10-B91A-A54F1F44CB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76066-4186-4862-AB50-A88607003B24}" type="datetimeFigureOut">
              <a:rPr lang="de-IT" smtClean="0"/>
              <a:t>06/30/2022</a:t>
            </a:fld>
            <a:endParaRPr lang="de-I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C0BC2F2-8C9A-440C-A7C7-3644F0A4DB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I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6DC5E83-7BD0-4EFC-899E-A86B94EF4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FD3A9-5717-4320-A815-B8FF31CA34EB}" type="slidenum">
              <a:rPr lang="de-IT" smtClean="0"/>
              <a:t>‹Nr.›</a:t>
            </a:fld>
            <a:endParaRPr lang="de-IT"/>
          </a:p>
        </p:txBody>
      </p:sp>
    </p:spTree>
    <p:extLst>
      <p:ext uri="{BB962C8B-B14F-4D97-AF65-F5344CB8AC3E}">
        <p14:creationId xmlns:p14="http://schemas.microsoft.com/office/powerpoint/2010/main" val="28082788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63F9228-81B3-43FE-A51C-AE3D110A4B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I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E94E5C3-50DE-4803-AE82-500836DA29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IT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B8EE2A85-44C3-42F4-8DFB-F7FBB00DAE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IT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D1C2B3B-7C02-40CE-9B6E-3498E20C2F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76066-4186-4862-AB50-A88607003B24}" type="datetimeFigureOut">
              <a:rPr lang="de-IT" smtClean="0"/>
              <a:t>06/30/2022</a:t>
            </a:fld>
            <a:endParaRPr lang="de-I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E5076D4-7BB1-4DC7-8A20-1BD27B2D58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I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76736C9-167B-40B0-863A-D903E707C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FD3A9-5717-4320-A815-B8FF31CA34EB}" type="slidenum">
              <a:rPr lang="de-IT" smtClean="0"/>
              <a:t>‹Nr.›</a:t>
            </a:fld>
            <a:endParaRPr lang="de-IT"/>
          </a:p>
        </p:txBody>
      </p:sp>
    </p:spTree>
    <p:extLst>
      <p:ext uri="{BB962C8B-B14F-4D97-AF65-F5344CB8AC3E}">
        <p14:creationId xmlns:p14="http://schemas.microsoft.com/office/powerpoint/2010/main" val="15122297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5E1AD0D-FE22-4B2E-BDA8-91C54A2C5C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I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3AD7E8A-85C6-4E2B-82FB-8633EDE512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9E54F66-D198-42DE-BFA7-A06CB8F0CF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IT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2C4AC12-EC30-4613-8C98-3843A956C6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31EBCAFD-0E14-48B7-B3D8-DBC978D6BC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IT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38FAEEF5-5C9E-47A1-A555-D9F5ADDC6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76066-4186-4862-AB50-A88607003B24}" type="datetimeFigureOut">
              <a:rPr lang="de-IT" smtClean="0"/>
              <a:t>06/30/2022</a:t>
            </a:fld>
            <a:endParaRPr lang="de-IT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4D9C1CA1-FBA1-4E7F-BE9D-21B52BC75A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IT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6F260D74-5ED2-4386-A2D8-B6CB018CDE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FD3A9-5717-4320-A815-B8FF31CA34EB}" type="slidenum">
              <a:rPr lang="de-IT" smtClean="0"/>
              <a:t>‹Nr.›</a:t>
            </a:fld>
            <a:endParaRPr lang="de-IT"/>
          </a:p>
        </p:txBody>
      </p:sp>
    </p:spTree>
    <p:extLst>
      <p:ext uri="{BB962C8B-B14F-4D97-AF65-F5344CB8AC3E}">
        <p14:creationId xmlns:p14="http://schemas.microsoft.com/office/powerpoint/2010/main" val="4304862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25A4088-0E05-4F35-9AF0-C428092DB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IT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678E954-10F0-4C1E-A7BB-D586274E78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76066-4186-4862-AB50-A88607003B24}" type="datetimeFigureOut">
              <a:rPr lang="de-IT" smtClean="0"/>
              <a:t>06/30/2022</a:t>
            </a:fld>
            <a:endParaRPr lang="de-IT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2D79F47-63C9-4F00-9A6C-FB006AC4B4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IT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F6498D7-70B2-484C-BD13-3F0146246D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FD3A9-5717-4320-A815-B8FF31CA34EB}" type="slidenum">
              <a:rPr lang="de-IT" smtClean="0"/>
              <a:t>‹Nr.›</a:t>
            </a:fld>
            <a:endParaRPr lang="de-IT"/>
          </a:p>
        </p:txBody>
      </p:sp>
    </p:spTree>
    <p:extLst>
      <p:ext uri="{BB962C8B-B14F-4D97-AF65-F5344CB8AC3E}">
        <p14:creationId xmlns:p14="http://schemas.microsoft.com/office/powerpoint/2010/main" val="15970939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87D5BD35-2A59-40A2-9FE2-B3254A633C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76066-4186-4862-AB50-A88607003B24}" type="datetimeFigureOut">
              <a:rPr lang="de-IT" smtClean="0"/>
              <a:t>06/30/2022</a:t>
            </a:fld>
            <a:endParaRPr lang="de-IT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850A9318-6258-4E15-8481-D5B8C10934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IT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7A476DD-9BE9-4058-9156-5FADCE4E1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FD3A9-5717-4320-A815-B8FF31CA34EB}" type="slidenum">
              <a:rPr lang="de-IT" smtClean="0"/>
              <a:t>‹Nr.›</a:t>
            </a:fld>
            <a:endParaRPr lang="de-IT"/>
          </a:p>
        </p:txBody>
      </p:sp>
    </p:spTree>
    <p:extLst>
      <p:ext uri="{BB962C8B-B14F-4D97-AF65-F5344CB8AC3E}">
        <p14:creationId xmlns:p14="http://schemas.microsoft.com/office/powerpoint/2010/main" val="37570301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72A824-D016-4E58-9321-E0EFCB3FFF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I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A2A5DD5-86AF-4E10-BB16-139124A02C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IT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7E131DD-C644-43CF-AC51-F68CD47955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559675AD-4D84-4E9B-80C1-F3C13D3C4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76066-4186-4862-AB50-A88607003B24}" type="datetimeFigureOut">
              <a:rPr lang="de-IT" smtClean="0"/>
              <a:t>06/30/2022</a:t>
            </a:fld>
            <a:endParaRPr lang="de-I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1D8FEE5-3FAA-43CB-8163-AFF8F5CA3C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I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76F8B7E-5BE5-4BE1-9249-8623965D6C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FD3A9-5717-4320-A815-B8FF31CA34EB}" type="slidenum">
              <a:rPr lang="de-IT" smtClean="0"/>
              <a:t>‹Nr.›</a:t>
            </a:fld>
            <a:endParaRPr lang="de-IT"/>
          </a:p>
        </p:txBody>
      </p:sp>
    </p:spTree>
    <p:extLst>
      <p:ext uri="{BB962C8B-B14F-4D97-AF65-F5344CB8AC3E}">
        <p14:creationId xmlns:p14="http://schemas.microsoft.com/office/powerpoint/2010/main" val="21360674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6EB12C-8F65-49E2-A14F-6C36DFCDC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IT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58E2D6FA-8F91-4B47-B336-2A822E545DF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IT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0342058-C590-4952-8F75-0C3C984E2C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0D1D2BD-19A8-4243-8897-F55188E3FD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76066-4186-4862-AB50-A88607003B24}" type="datetimeFigureOut">
              <a:rPr lang="de-IT" smtClean="0"/>
              <a:t>06/30/2022</a:t>
            </a:fld>
            <a:endParaRPr lang="de-I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6C9ABA8-C285-4B62-8FDA-C55B975EB9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I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F24C72D-8080-4ECA-B45A-E203CE6E5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FD3A9-5717-4320-A815-B8FF31CA34EB}" type="slidenum">
              <a:rPr lang="de-IT" smtClean="0"/>
              <a:t>‹Nr.›</a:t>
            </a:fld>
            <a:endParaRPr lang="de-IT"/>
          </a:p>
        </p:txBody>
      </p:sp>
    </p:spTree>
    <p:extLst>
      <p:ext uri="{BB962C8B-B14F-4D97-AF65-F5344CB8AC3E}">
        <p14:creationId xmlns:p14="http://schemas.microsoft.com/office/powerpoint/2010/main" val="39142642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2EBA4685-6898-4AF5-80E0-0F49A9695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de-I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B71702B-5C56-4B42-BC5B-E287D34313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I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9660107-B524-4456-8C3F-2E52BB576E6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376066-4186-4862-AB50-A88607003B24}" type="datetimeFigureOut">
              <a:rPr lang="de-IT" smtClean="0"/>
              <a:t>06/30/2022</a:t>
            </a:fld>
            <a:endParaRPr lang="de-I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558F49A-CB94-416F-83D4-2DBCEB0E5A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I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FE6B3D7-6D94-41C7-8A84-F243CE8032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3FD3A9-5717-4320-A815-B8FF31CA34EB}" type="slidenum">
              <a:rPr lang="de-IT" smtClean="0"/>
              <a:t>‹Nr.›</a:t>
            </a:fld>
            <a:endParaRPr lang="de-IT"/>
          </a:p>
        </p:txBody>
      </p:sp>
    </p:spTree>
    <p:extLst>
      <p:ext uri="{BB962C8B-B14F-4D97-AF65-F5344CB8AC3E}">
        <p14:creationId xmlns:p14="http://schemas.microsoft.com/office/powerpoint/2010/main" val="25003039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F326440-060C-43AB-9B53-27E73EDE48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4237" y="914400"/>
            <a:ext cx="3657600" cy="2887579"/>
          </a:xfrm>
        </p:spPr>
        <p:txBody>
          <a:bodyPr>
            <a:normAutofit/>
          </a:bodyPr>
          <a:lstStyle/>
          <a:p>
            <a:r>
              <a:rPr lang="de-DE" sz="4100">
                <a:solidFill>
                  <a:srgbClr val="FFFFFF"/>
                </a:solidFill>
              </a:rPr>
              <a:t>Projekt: Aufräumroboter</a:t>
            </a:r>
            <a:endParaRPr lang="de-IT" sz="4100">
              <a:solidFill>
                <a:srgbClr val="FFFFFF"/>
              </a:solidFill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37172C02-EC8E-4C74-A7ED-484CC96B79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4237" y="4170501"/>
            <a:ext cx="3657600" cy="1525597"/>
          </a:xfrm>
        </p:spPr>
        <p:txBody>
          <a:bodyPr>
            <a:normAutofit/>
          </a:bodyPr>
          <a:lstStyle/>
          <a:p>
            <a:r>
              <a:rPr lang="de-DE" sz="2000">
                <a:solidFill>
                  <a:srgbClr val="FFFFFF"/>
                </a:solidFill>
              </a:rPr>
              <a:t>Benjamin Schmid Ties</a:t>
            </a:r>
          </a:p>
          <a:p>
            <a:r>
              <a:rPr lang="de-DE" sz="2000">
                <a:solidFill>
                  <a:srgbClr val="FFFFFF"/>
                </a:solidFill>
              </a:rPr>
              <a:t>2021/2022</a:t>
            </a:r>
            <a:endParaRPr lang="de-IT" sz="2000">
              <a:solidFill>
                <a:srgbClr val="FFFFFF"/>
              </a:solidFill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Grafik 5" descr="Ein Bild, das drinnen, Wand, gefliest, Kachel enthält.&#10;&#10;Automatisch generierte Beschreibung">
            <a:extLst>
              <a:ext uri="{FF2B5EF4-FFF2-40B4-BE49-F238E27FC236}">
                <a16:creationId xmlns:a16="http://schemas.microsoft.com/office/drawing/2014/main" id="{A9E541ED-E007-27CB-4075-EA3C0D9F95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3822" y="737826"/>
            <a:ext cx="6553545" cy="5390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8373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2A5316D-ED2F-4F89-B4B4-8D9240B1A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184EA7C-F310-6AFA-0513-95C42F3BFD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510" y="1487272"/>
            <a:ext cx="2743200" cy="27432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20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Funktionsweise</a:t>
            </a:r>
            <a:endParaRPr lang="en-US" sz="2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8" name="Inhaltsplatzhalter 13" descr="Ein Bild, das Text, drinnen, Monitor, Computer enthält.&#10;&#10;Automatisch generierte Beschreibung">
            <a:extLst>
              <a:ext uri="{FF2B5EF4-FFF2-40B4-BE49-F238E27FC236}">
                <a16:creationId xmlns:a16="http://schemas.microsoft.com/office/drawing/2014/main" id="{C9F40343-0A05-B183-A74B-AE1818D580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3327" y="755866"/>
            <a:ext cx="3993349" cy="5353050"/>
          </a:xfrm>
          <a:prstGeom prst="rect">
            <a:avLst/>
          </a:prstGeom>
        </p:spPr>
      </p:pic>
      <p:pic>
        <p:nvPicPr>
          <p:cNvPr id="13" name="VID-20220521-WA0005">
            <a:hlinkClick r:id="" action="ppaction://media"/>
            <a:extLst>
              <a:ext uri="{FF2B5EF4-FFF2-40B4-BE49-F238E27FC236}">
                <a16:creationId xmlns:a16="http://schemas.microsoft.com/office/drawing/2014/main" id="{AEEBB513-C0CE-FFF1-CEDD-E3504247A1E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301533" y="755866"/>
            <a:ext cx="3029678" cy="535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126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268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2A5316D-ED2F-4F89-B4B4-8D9240B1A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184EA7C-F310-6AFA-0513-95C42F3BFD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510" y="1487272"/>
            <a:ext cx="2743200" cy="27432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26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Schaltplan</a:t>
            </a:r>
            <a:endParaRPr lang="en-US" sz="26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06FB48A7-E1A2-DBC9-08C9-556F1629F2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52"/>
          <a:stretch/>
        </p:blipFill>
        <p:spPr>
          <a:xfrm>
            <a:off x="4038599" y="368904"/>
            <a:ext cx="7378701" cy="4840403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49B6226-32FD-4342-D21E-21DA4E0199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38600" y="5397738"/>
            <a:ext cx="7188199" cy="1292090"/>
          </a:xfrm>
        </p:spPr>
        <p:txBody>
          <a:bodyPr>
            <a:normAutofit/>
          </a:bodyPr>
          <a:lstStyle/>
          <a:p>
            <a:r>
              <a:rPr lang="en-US" sz="1800" dirty="0"/>
              <a:t>Microcontroller</a:t>
            </a:r>
          </a:p>
          <a:p>
            <a:r>
              <a:rPr lang="en-US" sz="1800" dirty="0" err="1"/>
              <a:t>Schrittmotortreiber</a:t>
            </a:r>
            <a:endParaRPr lang="en-US" sz="1800" dirty="0"/>
          </a:p>
          <a:p>
            <a:r>
              <a:rPr lang="en-US" sz="1800" dirty="0" err="1"/>
              <a:t>Elektromagnet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4261922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2A5316D-ED2F-4F89-B4B4-8D9240B1A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184EA7C-F310-6AFA-0513-95C42F3BFD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510" y="1487272"/>
            <a:ext cx="2743200" cy="27432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Platine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00DC7FB6-C4B9-F52D-4AFA-7C1ED07384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9522" y="837324"/>
            <a:ext cx="3232092" cy="2466000"/>
          </a:xfrm>
          <a:prstGeom prst="rect">
            <a:avLst/>
          </a:prstGeom>
          <a:effectLst>
            <a:outerShdw blurRad="406400" dist="317500" dir="5400000" sx="89000" sy="89000" rotWithShape="0">
              <a:prstClr val="black">
                <a:alpha val="15000"/>
              </a:prstClr>
            </a:outerShdw>
          </a:effectLst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CE77A017-2FD9-A5A8-9CFE-CAF30A84CA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0412" y="3554677"/>
            <a:ext cx="3269088" cy="2472419"/>
          </a:xfrm>
          <a:prstGeom prst="rect">
            <a:avLst/>
          </a:prstGeom>
          <a:effectLst>
            <a:outerShdw blurRad="406400" dist="317500" dir="5400000" sx="89000" sy="89000" rotWithShape="0">
              <a:prstClr val="black">
                <a:alpha val="15000"/>
              </a:prstClr>
            </a:outerShdw>
          </a:effectLst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2E067AC9-8331-F22D-3E0C-81FE07C7B4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2499" y="836739"/>
            <a:ext cx="3267001" cy="2466585"/>
          </a:xfrm>
          <a:prstGeom prst="rect">
            <a:avLst/>
          </a:prstGeom>
          <a:effectLst>
            <a:outerShdw blurRad="406400" dist="317500" dir="5400000" sx="89000" sy="89000" rotWithShape="0">
              <a:prstClr val="black">
                <a:alpha val="15000"/>
              </a:prstClr>
            </a:outerShdw>
          </a:effectLst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AEA652D9-569A-E7C0-B0E9-22F7A18860C1}"/>
              </a:ext>
            </a:extLst>
          </p:cNvPr>
          <p:cNvSpPr txBox="1"/>
          <p:nvPr/>
        </p:nvSpPr>
        <p:spPr>
          <a:xfrm>
            <a:off x="8009522" y="3867556"/>
            <a:ext cx="28508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2-lagig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Angefertigt von JLC-PCB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849460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7">
            <a:extLst>
              <a:ext uri="{FF2B5EF4-FFF2-40B4-BE49-F238E27FC236}">
                <a16:creationId xmlns:a16="http://schemas.microsoft.com/office/drawing/2014/main" id="{66B332A4-D438-4773-A77F-5ED49A448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53768" y="0"/>
            <a:ext cx="8284464" cy="6858000"/>
          </a:xfrm>
          <a:custGeom>
            <a:avLst/>
            <a:gdLst>
              <a:gd name="connsiteX0" fmla="*/ 1818109 w 8284464"/>
              <a:gd name="connsiteY0" fmla="*/ 0 h 6858000"/>
              <a:gd name="connsiteX1" fmla="*/ 6466355 w 8284464"/>
              <a:gd name="connsiteY1" fmla="*/ 0 h 6858000"/>
              <a:gd name="connsiteX2" fmla="*/ 6620596 w 8284464"/>
              <a:gd name="connsiteY2" fmla="*/ 109683 h 6858000"/>
              <a:gd name="connsiteX3" fmla="*/ 8284464 w 8284464"/>
              <a:gd name="connsiteY3" fmla="*/ 3429000 h 6858000"/>
              <a:gd name="connsiteX4" fmla="*/ 6620596 w 8284464"/>
              <a:gd name="connsiteY4" fmla="*/ 6748318 h 6858000"/>
              <a:gd name="connsiteX5" fmla="*/ 6466355 w 8284464"/>
              <a:gd name="connsiteY5" fmla="*/ 6858000 h 6858000"/>
              <a:gd name="connsiteX6" fmla="*/ 1818109 w 8284464"/>
              <a:gd name="connsiteY6" fmla="*/ 6858000 h 6858000"/>
              <a:gd name="connsiteX7" fmla="*/ 1663869 w 8284464"/>
              <a:gd name="connsiteY7" fmla="*/ 6748318 h 6858000"/>
              <a:gd name="connsiteX8" fmla="*/ 0 w 8284464"/>
              <a:gd name="connsiteY8" fmla="*/ 3429000 h 6858000"/>
              <a:gd name="connsiteX9" fmla="*/ 1663869 w 8284464"/>
              <a:gd name="connsiteY9" fmla="*/ 10968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84464" h="6858000">
                <a:moveTo>
                  <a:pt x="1818109" y="0"/>
                </a:moveTo>
                <a:lnTo>
                  <a:pt x="6466355" y="0"/>
                </a:lnTo>
                <a:lnTo>
                  <a:pt x="6620596" y="109683"/>
                </a:lnTo>
                <a:cubicBezTo>
                  <a:pt x="7630666" y="865069"/>
                  <a:pt x="8284464" y="2070683"/>
                  <a:pt x="8284464" y="3429000"/>
                </a:cubicBezTo>
                <a:cubicBezTo>
                  <a:pt x="8284464" y="4787317"/>
                  <a:pt x="7630666" y="5992931"/>
                  <a:pt x="6620596" y="6748318"/>
                </a:cubicBezTo>
                <a:lnTo>
                  <a:pt x="6466355" y="6858000"/>
                </a:lnTo>
                <a:lnTo>
                  <a:pt x="1818109" y="6858000"/>
                </a:lnTo>
                <a:lnTo>
                  <a:pt x="1663869" y="6748318"/>
                </a:lnTo>
                <a:cubicBezTo>
                  <a:pt x="653798" y="5992931"/>
                  <a:pt x="0" y="4787317"/>
                  <a:pt x="0" y="3429000"/>
                </a:cubicBezTo>
                <a:cubicBezTo>
                  <a:pt x="0" y="2070683"/>
                  <a:pt x="653798" y="865069"/>
                  <a:pt x="1663869" y="10968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Freeform: Shape 9">
            <a:extLst>
              <a:ext uri="{FF2B5EF4-FFF2-40B4-BE49-F238E27FC236}">
                <a16:creationId xmlns:a16="http://schemas.microsoft.com/office/drawing/2014/main" id="{DF9AD32D-FF05-44F4-BD4D-9CEE89B71E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18360" y="0"/>
            <a:ext cx="7955280" cy="6858000"/>
          </a:xfrm>
          <a:custGeom>
            <a:avLst/>
            <a:gdLst>
              <a:gd name="connsiteX0" fmla="*/ 1962423 w 7955280"/>
              <a:gd name="connsiteY0" fmla="*/ 0 h 6858000"/>
              <a:gd name="connsiteX1" fmla="*/ 5992858 w 7955280"/>
              <a:gd name="connsiteY1" fmla="*/ 0 h 6858000"/>
              <a:gd name="connsiteX2" fmla="*/ 6040191 w 7955280"/>
              <a:gd name="connsiteY2" fmla="*/ 27216 h 6858000"/>
              <a:gd name="connsiteX3" fmla="*/ 7955280 w 7955280"/>
              <a:gd name="connsiteY3" fmla="*/ 3429000 h 6858000"/>
              <a:gd name="connsiteX4" fmla="*/ 6040191 w 7955280"/>
              <a:gd name="connsiteY4" fmla="*/ 6830784 h 6858000"/>
              <a:gd name="connsiteX5" fmla="*/ 5992858 w 7955280"/>
              <a:gd name="connsiteY5" fmla="*/ 6858000 h 6858000"/>
              <a:gd name="connsiteX6" fmla="*/ 1962423 w 7955280"/>
              <a:gd name="connsiteY6" fmla="*/ 6858000 h 6858000"/>
              <a:gd name="connsiteX7" fmla="*/ 1915089 w 7955280"/>
              <a:gd name="connsiteY7" fmla="*/ 6830784 h 6858000"/>
              <a:gd name="connsiteX8" fmla="*/ 0 w 7955280"/>
              <a:gd name="connsiteY8" fmla="*/ 3429000 h 6858000"/>
              <a:gd name="connsiteX9" fmla="*/ 1915089 w 7955280"/>
              <a:gd name="connsiteY9" fmla="*/ 2721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955280" h="6858000">
                <a:moveTo>
                  <a:pt x="1962423" y="0"/>
                </a:moveTo>
                <a:lnTo>
                  <a:pt x="5992858" y="0"/>
                </a:lnTo>
                <a:lnTo>
                  <a:pt x="6040191" y="27216"/>
                </a:lnTo>
                <a:cubicBezTo>
                  <a:pt x="7188332" y="724844"/>
                  <a:pt x="7955280" y="1987357"/>
                  <a:pt x="7955280" y="3429000"/>
                </a:cubicBezTo>
                <a:cubicBezTo>
                  <a:pt x="7955280" y="4870644"/>
                  <a:pt x="7188332" y="6133157"/>
                  <a:pt x="6040191" y="6830784"/>
                </a:cubicBezTo>
                <a:lnTo>
                  <a:pt x="5992858" y="6858000"/>
                </a:lnTo>
                <a:lnTo>
                  <a:pt x="1962423" y="6858000"/>
                </a:lnTo>
                <a:lnTo>
                  <a:pt x="1915089" y="6830784"/>
                </a:lnTo>
                <a:cubicBezTo>
                  <a:pt x="766948" y="6133157"/>
                  <a:pt x="0" y="4870644"/>
                  <a:pt x="0" y="3429000"/>
                </a:cubicBezTo>
                <a:cubicBezTo>
                  <a:pt x="0" y="1987357"/>
                  <a:pt x="766948" y="724844"/>
                  <a:pt x="1915089" y="2721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ACCEFBF-7428-7A08-36DA-D84C7052BA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5631" y="1441938"/>
            <a:ext cx="7080738" cy="39741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400" dirty="0" err="1">
                <a:solidFill>
                  <a:schemeClr val="bg1">
                    <a:lumMod val="95000"/>
                    <a:lumOff val="5000"/>
                  </a:schemeClr>
                </a:solidFill>
              </a:rPr>
              <a:t>Bilderkennung</a:t>
            </a:r>
            <a:endParaRPr lang="en-US" sz="5400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45685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BC44994-919E-4BBC-9EF0-8B2667653F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Gaußscher</a:t>
            </a:r>
            <a:r>
              <a:rPr lang="en-US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Weichzeichner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Grafik 7">
            <a:extLst>
              <a:ext uri="{FF2B5EF4-FFF2-40B4-BE49-F238E27FC236}">
                <a16:creationId xmlns:a16="http://schemas.microsoft.com/office/drawing/2014/main" id="{CBE28742-D0CA-6D81-EDD9-8919C01D4E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990" b="6148"/>
          <a:stretch/>
        </p:blipFill>
        <p:spPr>
          <a:xfrm>
            <a:off x="1374787" y="2596836"/>
            <a:ext cx="3802004" cy="365760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B738A148-F504-8134-0946-EE8F0D30C6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990" b="4307"/>
          <a:stretch/>
        </p:blipFill>
        <p:spPr>
          <a:xfrm>
            <a:off x="7108944" y="2596836"/>
            <a:ext cx="3708269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2629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BC44994-919E-4BBC-9EF0-8B2667653F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dirty="0" err="1">
                <a:solidFill>
                  <a:srgbClr val="FFFFFF"/>
                </a:solidFill>
              </a:rPr>
              <a:t>Kantendetektion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mit</a:t>
            </a:r>
            <a:r>
              <a:rPr lang="en-US" dirty="0">
                <a:solidFill>
                  <a:srgbClr val="FFFFFF"/>
                </a:solidFill>
              </a:rPr>
              <a:t> Canny-</a:t>
            </a:r>
            <a:r>
              <a:rPr lang="en-US" dirty="0" err="1">
                <a:solidFill>
                  <a:srgbClr val="FFFFFF"/>
                </a:solidFill>
              </a:rPr>
              <a:t>Algorithmus</a:t>
            </a:r>
            <a:endParaRPr lang="en-US" dirty="0">
              <a:solidFill>
                <a:srgbClr val="FFFFFF"/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B59B1659-C511-4BE7-BAB8-481EE1497C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9" t="26392" r="2933" b="4853"/>
          <a:stretch/>
        </p:blipFill>
        <p:spPr>
          <a:xfrm>
            <a:off x="6782333" y="2581378"/>
            <a:ext cx="3618372" cy="3657601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fik 6" descr="Ein Bild, das Text, drinnen, Drucker enthält.&#10;&#10;Automatisch generierte Beschreibung">
            <a:extLst>
              <a:ext uri="{FF2B5EF4-FFF2-40B4-BE49-F238E27FC236}">
                <a16:creationId xmlns:a16="http://schemas.microsoft.com/office/drawing/2014/main" id="{A122113B-E236-4B55-A409-4DFC5DAFBDB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7" t="26383" r="3149" b="5641"/>
          <a:stretch/>
        </p:blipFill>
        <p:spPr>
          <a:xfrm>
            <a:off x="1791295" y="2596835"/>
            <a:ext cx="3628412" cy="3657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0968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BC44994-919E-4BBC-9EF0-8B2667653F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de-DE" dirty="0" err="1">
                <a:solidFill>
                  <a:schemeClr val="bg1"/>
                </a:solidFill>
              </a:rPr>
              <a:t>Ramer</a:t>
            </a:r>
            <a:r>
              <a:rPr lang="de-DE" dirty="0">
                <a:solidFill>
                  <a:schemeClr val="bg1"/>
                </a:solidFill>
              </a:rPr>
              <a:t>-Douglas-Peucker Algorithmus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Grafik 7">
            <a:extLst>
              <a:ext uri="{FF2B5EF4-FFF2-40B4-BE49-F238E27FC236}">
                <a16:creationId xmlns:a16="http://schemas.microsoft.com/office/drawing/2014/main" id="{B2A41687-53A0-17B1-273E-BA59D08BAA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2075" y="2593242"/>
            <a:ext cx="3686325" cy="365760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DE8711A4-9637-AAC6-447E-3FC69F826F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1375" y="2612292"/>
            <a:ext cx="3638550" cy="3638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5020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184EA7C-F310-6AFA-0513-95C42F3BFD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1214280"/>
          </a:xfrm>
          <a:prstGeom prst="ellipse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  <a:effectLst/>
              </a:rPr>
              <a:t>Transformation der </a:t>
            </a:r>
            <a:r>
              <a:rPr lang="en-US" dirty="0" err="1">
                <a:solidFill>
                  <a:srgbClr val="FFFFFF"/>
                </a:solidFill>
                <a:effectLst/>
              </a:rPr>
              <a:t>Koordinaten</a:t>
            </a:r>
            <a:endParaRPr lang="en-US" dirty="0">
              <a:solidFill>
                <a:srgbClr val="FFFFFF"/>
              </a:solidFill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Grafik 4">
            <a:extLst>
              <a:ext uri="{FF2B5EF4-FFF2-40B4-BE49-F238E27FC236}">
                <a16:creationId xmlns:a16="http://schemas.microsoft.com/office/drawing/2014/main" id="{62B3C2AA-F5AA-6C16-573E-92E7A9BE3E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434" y="2426818"/>
            <a:ext cx="5330182" cy="3997637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Grafik 9">
            <a:extLst>
              <a:ext uri="{FF2B5EF4-FFF2-40B4-BE49-F238E27FC236}">
                <a16:creationId xmlns:a16="http://schemas.microsoft.com/office/drawing/2014/main" id="{741359ED-92AC-E851-6D9A-734AE594C3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7940" y="2426818"/>
            <a:ext cx="5330182" cy="399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1600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Graustuf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28</Words>
  <Application>Microsoft Office PowerPoint</Application>
  <PresentationFormat>Breitbild</PresentationFormat>
  <Paragraphs>16</Paragraphs>
  <Slides>9</Slides>
  <Notes>0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</vt:lpstr>
      <vt:lpstr>Projekt: Aufräumroboter</vt:lpstr>
      <vt:lpstr>Funktionsweise</vt:lpstr>
      <vt:lpstr>Schaltplan</vt:lpstr>
      <vt:lpstr>Platine</vt:lpstr>
      <vt:lpstr>Bilderkennung</vt:lpstr>
      <vt:lpstr>Gaußscher Weichzeichner</vt:lpstr>
      <vt:lpstr>Kantendetektion mit Canny-Algorithmus</vt:lpstr>
      <vt:lpstr>Ramer-Douglas-Peucker Algorithmus</vt:lpstr>
      <vt:lpstr>Transformation der Koordinaten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Benjamin Schmid Ties</dc:creator>
  <cp:lastModifiedBy>Schmid Ties Benjamin</cp:lastModifiedBy>
  <cp:revision>6</cp:revision>
  <dcterms:created xsi:type="dcterms:W3CDTF">2022-03-19T10:15:53Z</dcterms:created>
  <dcterms:modified xsi:type="dcterms:W3CDTF">2022-06-30T21:33:46Z</dcterms:modified>
</cp:coreProperties>
</file>